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95" r:id="rId28"/>
    <p:sldId id="296" r:id="rId29"/>
    <p:sldId id="298" r:id="rId30"/>
    <p:sldId id="299" r:id="rId31"/>
    <p:sldId id="300" r:id="rId32"/>
    <p:sldId id="301" r:id="rId33"/>
    <p:sldId id="286" r:id="rId34"/>
    <p:sldId id="287" r:id="rId35"/>
    <p:sldId id="288" r:id="rId36"/>
    <p:sldId id="289" r:id="rId37"/>
    <p:sldId id="293" r:id="rId38"/>
    <p:sldId id="294" r:id="rId39"/>
    <p:sldId id="292" r:id="rId4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2" name="Google Shape;19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7" name="Google Shape;20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3" name="Google Shape;21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4" name="Google Shape;244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0" name="Google Shape;25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6ba14831d0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6ba14831d0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6ba14831d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6ba14831d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6ba14831d0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6ba14831d0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6ba14831d0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6ba14831d0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9" name="Google Shape;33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5" name="Google Shape;10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8" name="Google Shape;12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 amt="35000"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7.png"/><Relationship Id="rId7" Type="http://schemas.openxmlformats.org/officeDocument/2006/relationships/image" Target="../media/image2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1312.6114" TargetMode="External"/><Relationship Id="rId3" Type="http://schemas.openxmlformats.org/officeDocument/2006/relationships/hyperlink" Target="https://arxiv.org/pdf/2112.10752.pdf" TargetMode="External"/><Relationship Id="rId7" Type="http://schemas.openxmlformats.org/officeDocument/2006/relationships/hyperlink" Target="https://arxiv.org/pdf/1503.03585.pdf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2102.09672.pdf" TargetMode="External"/><Relationship Id="rId5" Type="http://schemas.openxmlformats.org/officeDocument/2006/relationships/hyperlink" Target="https://arxiv.org/pdf/1505.04597.pdf" TargetMode="External"/><Relationship Id="rId4" Type="http://schemas.openxmlformats.org/officeDocument/2006/relationships/hyperlink" Target="https://arxiv.org/pdf/2006.11239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FINAL DEFENSE</a:t>
            </a:r>
            <a:b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“Text-to-Image Generation”</a:t>
            </a:r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4275806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Neha Shrestha (24287 / 7</a:t>
            </a:r>
            <a:r>
              <a:rPr lang="en-US" sz="3200" baseline="30000"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 Semester / 2076)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Norden Ghising Tamang (24290 / 7</a:t>
            </a:r>
            <a:r>
              <a:rPr lang="en-US" sz="3200" baseline="30000"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 Semester / 2076)</a:t>
            </a:r>
            <a:endParaRPr sz="3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CHAPTER - 3: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SYSTEM ANALYSIS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3.1 System Analysis</a:t>
            </a:r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body" idx="1"/>
          </p:nvPr>
        </p:nvSpPr>
        <p:spPr>
          <a:xfrm>
            <a:off x="838200" y="1572298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3.1.1 Requirement Analysis: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3.1.1.i. Functional Requirement</a:t>
            </a:r>
            <a:endParaRPr/>
          </a:p>
          <a:p>
            <a:pPr marL="457200" lvl="0" indent="-35306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Char char="-"/>
            </a:pPr>
            <a:r>
              <a:rPr lang="en-US"/>
              <a:t>Use Case Diagram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3.1.1.ii. Non-functional Requirement</a:t>
            </a:r>
            <a:endParaRPr/>
          </a:p>
          <a:p>
            <a:pPr marL="457200" lvl="0" indent="-35306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Char char="-"/>
            </a:pPr>
            <a:r>
              <a:rPr lang="en-US"/>
              <a:t>Performance</a:t>
            </a:r>
            <a:endParaRPr/>
          </a:p>
          <a:p>
            <a:pPr marL="457200" lvl="0" indent="-35306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US"/>
              <a:t>Reliability</a:t>
            </a:r>
            <a:endParaRPr/>
          </a:p>
          <a:p>
            <a:pPr marL="457200" lvl="0" indent="-35306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US"/>
              <a:t>Usability</a:t>
            </a:r>
            <a:endParaRPr/>
          </a:p>
        </p:txBody>
      </p:sp>
      <p:pic>
        <p:nvPicPr>
          <p:cNvPr id="143" name="Google Shape;143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8757" y="1376040"/>
            <a:ext cx="5933243" cy="4628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3.1.2 Feasibility Analysis:</a:t>
            </a:r>
            <a:endParaRPr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400"/>
              <a:t>3.1.2.i. Technical Feasibility</a:t>
            </a:r>
            <a:endParaRPr sz="240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400"/>
              <a:t>3.1.2.ii. Schedule Feasibility</a:t>
            </a:r>
            <a:endParaRPr sz="240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400"/>
              <a:t>3.1.3.iii. Economic Feasibility</a:t>
            </a:r>
            <a:endParaRPr sz="2400"/>
          </a:p>
        </p:txBody>
      </p:sp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3.1 System Analysis</a:t>
            </a:r>
            <a:endParaRPr/>
          </a:p>
        </p:txBody>
      </p:sp>
      <p:pic>
        <p:nvPicPr>
          <p:cNvPr id="150" name="Google Shape;15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66860" y="2108946"/>
            <a:ext cx="7253736" cy="3784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3000"/>
              <a:t>3.1.3 Analysis:</a:t>
            </a:r>
            <a:endParaRPr sz="300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3.1.3.i. Flow Diagram</a:t>
            </a:r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3.1 System Analysis</a:t>
            </a:r>
            <a:endParaRPr/>
          </a:p>
        </p:txBody>
      </p:sp>
      <p:pic>
        <p:nvPicPr>
          <p:cNvPr id="157" name="Google Shape;157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17535" y="182562"/>
            <a:ext cx="2335087" cy="649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- 4: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SYSTEM DESIGN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4.1 Design	</a:t>
            </a:r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4.1.1 Sequence Diagram</a:t>
            </a:r>
            <a:endParaRPr/>
          </a:p>
        </p:txBody>
      </p:sp>
      <p:pic>
        <p:nvPicPr>
          <p:cNvPr id="169" name="Google Shape;16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14357" y="206099"/>
            <a:ext cx="6496224" cy="644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4.1 Design</a:t>
            </a:r>
            <a:endParaRPr/>
          </a:p>
        </p:txBody>
      </p:sp>
      <p:sp>
        <p:nvSpPr>
          <p:cNvPr id="175" name="Google Shape;175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4.1.2. Activity Diagram</a:t>
            </a:r>
            <a:endParaRPr/>
          </a:p>
        </p:txBody>
      </p:sp>
      <p:pic>
        <p:nvPicPr>
          <p:cNvPr id="176" name="Google Shape;17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65075" y="138537"/>
            <a:ext cx="5488725" cy="658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4.2.	Algorithm Details</a:t>
            </a:r>
            <a:endParaRPr/>
          </a:p>
        </p:txBody>
      </p:sp>
      <p:pic>
        <p:nvPicPr>
          <p:cNvPr id="182" name="Google Shape;182;p2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577944" y="1690688"/>
            <a:ext cx="9036111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9"/>
          <p:cNvSpPr txBox="1"/>
          <p:nvPr/>
        </p:nvSpPr>
        <p:spPr>
          <a:xfrm>
            <a:off x="3833249" y="6167758"/>
            <a:ext cx="45255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Fig: Architecture of the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9"/>
          <p:cNvSpPr/>
          <p:nvPr/>
        </p:nvSpPr>
        <p:spPr>
          <a:xfrm>
            <a:off x="1760456" y="1807164"/>
            <a:ext cx="1427243" cy="3196636"/>
          </a:xfrm>
          <a:prstGeom prst="rect">
            <a:avLst/>
          </a:prstGeom>
          <a:noFill/>
          <a:ln w="5715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9"/>
          <p:cNvSpPr/>
          <p:nvPr/>
        </p:nvSpPr>
        <p:spPr>
          <a:xfrm>
            <a:off x="3276154" y="1816420"/>
            <a:ext cx="5512739" cy="1006679"/>
          </a:xfrm>
          <a:prstGeom prst="rect">
            <a:avLst/>
          </a:prstGeom>
          <a:noFill/>
          <a:ln w="57150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9"/>
          <p:cNvSpPr/>
          <p:nvPr/>
        </p:nvSpPr>
        <p:spPr>
          <a:xfrm>
            <a:off x="3276154" y="2885243"/>
            <a:ext cx="5512739" cy="2118557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9"/>
          <p:cNvSpPr txBox="1"/>
          <p:nvPr/>
        </p:nvSpPr>
        <p:spPr>
          <a:xfrm>
            <a:off x="1522091" y="1362861"/>
            <a:ext cx="1904690" cy="46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Autoencoder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9"/>
          <p:cNvSpPr txBox="1"/>
          <p:nvPr/>
        </p:nvSpPr>
        <p:spPr>
          <a:xfrm>
            <a:off x="3485425" y="1323683"/>
            <a:ext cx="54921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C55A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Gaussian Noise and Forward Diffusion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3694378" y="5003800"/>
            <a:ext cx="554107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Denoising U-Net and Reverse Diffusion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Autoencoder</a:t>
            </a:r>
            <a:endParaRPr/>
          </a:p>
        </p:txBody>
      </p:sp>
      <p:sp>
        <p:nvSpPr>
          <p:cNvPr id="195" name="Google Shape;195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96" name="Google Shape;19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17568" y="1758156"/>
            <a:ext cx="6556863" cy="44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endParaRPr/>
          </a:p>
        </p:txBody>
      </p:sp>
      <p:sp>
        <p:nvSpPr>
          <p:cNvPr id="202" name="Google Shape;202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03" name="Google Shape;203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3858" y="365125"/>
            <a:ext cx="9744283" cy="2560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23857" y="3228974"/>
            <a:ext cx="9744283" cy="3103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- 1: INTRODUCTION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Forward Diffusion Process</a:t>
            </a:r>
            <a:endParaRPr/>
          </a:p>
        </p:txBody>
      </p:sp>
      <p:pic>
        <p:nvPicPr>
          <p:cNvPr id="210" name="Google Shape;210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596" y="1690688"/>
            <a:ext cx="10842807" cy="4095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93259" y="790542"/>
            <a:ext cx="7784421" cy="508211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UNet</a:t>
            </a:r>
            <a:endParaRPr/>
          </a:p>
        </p:txBody>
      </p:sp>
      <p:grpSp>
        <p:nvGrpSpPr>
          <p:cNvPr id="217" name="Google Shape;217;p33"/>
          <p:cNvGrpSpPr/>
          <p:nvPr/>
        </p:nvGrpSpPr>
        <p:grpSpPr>
          <a:xfrm>
            <a:off x="252863" y="2852947"/>
            <a:ext cx="9920947" cy="3773009"/>
            <a:chOff x="252863" y="2852947"/>
            <a:chExt cx="9920947" cy="3773009"/>
          </a:xfrm>
        </p:grpSpPr>
        <p:pic>
          <p:nvPicPr>
            <p:cNvPr id="218" name="Google Shape;218;p3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52863" y="5428006"/>
              <a:ext cx="2939004" cy="11979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19" name="Google Shape;219;p33"/>
            <p:cNvCxnSpPr/>
            <p:nvPr/>
          </p:nvCxnSpPr>
          <p:spPr>
            <a:xfrm>
              <a:off x="3213109" y="6146487"/>
              <a:ext cx="6960701" cy="0"/>
            </a:xfrm>
            <a:prstGeom prst="straightConnector1">
              <a:avLst/>
            </a:prstGeom>
            <a:noFill/>
            <a:ln w="57150" cap="flat" cmpd="sng">
              <a:solidFill>
                <a:srgbClr val="3E6E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0" name="Google Shape;220;p33"/>
            <p:cNvSpPr/>
            <p:nvPr/>
          </p:nvSpPr>
          <p:spPr>
            <a:xfrm rot="10800000">
              <a:off x="4285820" y="3193196"/>
              <a:ext cx="266700" cy="288375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3"/>
            <p:cNvSpPr/>
            <p:nvPr/>
          </p:nvSpPr>
          <p:spPr>
            <a:xfrm rot="10800000">
              <a:off x="4797082" y="4292006"/>
              <a:ext cx="266700" cy="174446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3"/>
            <p:cNvSpPr/>
            <p:nvPr/>
          </p:nvSpPr>
          <p:spPr>
            <a:xfrm rot="10800000">
              <a:off x="5251194" y="5006375"/>
              <a:ext cx="266700" cy="103009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3"/>
            <p:cNvSpPr/>
            <p:nvPr/>
          </p:nvSpPr>
          <p:spPr>
            <a:xfrm rot="10800000">
              <a:off x="5852856" y="5437493"/>
              <a:ext cx="266700" cy="59897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33"/>
            <p:cNvSpPr/>
            <p:nvPr/>
          </p:nvSpPr>
          <p:spPr>
            <a:xfrm rot="10800000">
              <a:off x="6770910" y="5646222"/>
              <a:ext cx="266700" cy="39024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3"/>
            <p:cNvSpPr/>
            <p:nvPr/>
          </p:nvSpPr>
          <p:spPr>
            <a:xfrm rot="10800000">
              <a:off x="9484937" y="2852947"/>
              <a:ext cx="266700" cy="320214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3"/>
            <p:cNvSpPr/>
            <p:nvPr/>
          </p:nvSpPr>
          <p:spPr>
            <a:xfrm rot="10800000">
              <a:off x="9030825" y="4270151"/>
              <a:ext cx="266700" cy="178493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3"/>
            <p:cNvSpPr/>
            <p:nvPr/>
          </p:nvSpPr>
          <p:spPr>
            <a:xfrm rot="10800000">
              <a:off x="8531601" y="4996889"/>
              <a:ext cx="266700" cy="1039581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33"/>
            <p:cNvSpPr/>
            <p:nvPr/>
          </p:nvSpPr>
          <p:spPr>
            <a:xfrm rot="10800000">
              <a:off x="7900868" y="5428006"/>
              <a:ext cx="266700" cy="60846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87469" y="180976"/>
            <a:ext cx="8617060" cy="2075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 rotWithShape="1">
          <a:blip r:embed="rId4">
            <a:alphaModFix/>
          </a:blip>
          <a:srcRect t="738"/>
          <a:stretch/>
        </p:blipFill>
        <p:spPr>
          <a:xfrm>
            <a:off x="1509042" y="2468210"/>
            <a:ext cx="9173913" cy="426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Reverse Diffusion Process</a:t>
            </a:r>
            <a:endParaRPr/>
          </a:p>
        </p:txBody>
      </p:sp>
      <p:sp>
        <p:nvSpPr>
          <p:cNvPr id="240" name="Google Shape;240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41" name="Google Shape;241;p35"/>
          <p:cNvPicPr preferRelativeResize="0"/>
          <p:nvPr/>
        </p:nvPicPr>
        <p:blipFill rotWithShape="1">
          <a:blip r:embed="rId3">
            <a:alphaModFix/>
          </a:blip>
          <a:srcRect t="21605"/>
          <a:stretch/>
        </p:blipFill>
        <p:spPr>
          <a:xfrm>
            <a:off x="1018520" y="1784099"/>
            <a:ext cx="10154959" cy="4392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4229" y="285749"/>
            <a:ext cx="10063541" cy="254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00552" y="2933700"/>
            <a:ext cx="9390893" cy="340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12199" y="786132"/>
            <a:ext cx="11108400" cy="53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2427" y="1011471"/>
            <a:ext cx="128016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36595" y="1391793"/>
            <a:ext cx="471503" cy="471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36596" y="3349445"/>
            <a:ext cx="471503" cy="471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186597" y="1387808"/>
            <a:ext cx="475488" cy="475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186597" y="3286134"/>
            <a:ext cx="475488" cy="475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36690" y="3360667"/>
            <a:ext cx="475488" cy="475488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7"/>
          <p:cNvSpPr txBox="1"/>
          <p:nvPr/>
        </p:nvSpPr>
        <p:spPr>
          <a:xfrm>
            <a:off x="270457" y="170008"/>
            <a:ext cx="1904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Cat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256 X 256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37"/>
          <p:cNvSpPr txBox="1"/>
          <p:nvPr/>
        </p:nvSpPr>
        <p:spPr>
          <a:xfrm>
            <a:off x="10502181" y="4543454"/>
            <a:ext cx="1418418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Cat = 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Dog = 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7"/>
          <p:cNvSpPr txBox="1"/>
          <p:nvPr/>
        </p:nvSpPr>
        <p:spPr>
          <a:xfrm>
            <a:off x="2333078" y="16099"/>
            <a:ext cx="1904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32 X 32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 times less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7"/>
          <p:cNvSpPr/>
          <p:nvPr/>
        </p:nvSpPr>
        <p:spPr>
          <a:xfrm>
            <a:off x="2940946" y="775669"/>
            <a:ext cx="371400" cy="616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3" name="Google Shape;263;p3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833788" y="128678"/>
            <a:ext cx="3385611" cy="4348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" name="Google Shape;264;p37"/>
          <p:cNvGrpSpPr/>
          <p:nvPr/>
        </p:nvGrpSpPr>
        <p:grpSpPr>
          <a:xfrm>
            <a:off x="7742055" y="111880"/>
            <a:ext cx="1019100" cy="751176"/>
            <a:chOff x="7471598" y="80096"/>
            <a:chExt cx="1019100" cy="751176"/>
          </a:xfrm>
        </p:grpSpPr>
        <p:sp>
          <p:nvSpPr>
            <p:cNvPr id="265" name="Google Shape;265;p37"/>
            <p:cNvSpPr/>
            <p:nvPr/>
          </p:nvSpPr>
          <p:spPr>
            <a:xfrm>
              <a:off x="7526559" y="80096"/>
              <a:ext cx="422400" cy="434700"/>
            </a:xfrm>
            <a:prstGeom prst="rect">
              <a:avLst/>
            </a:prstGeom>
            <a:noFill/>
            <a:ln w="57150" cap="flat" cmpd="sng">
              <a:solidFill>
                <a:srgbClr val="C55A1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7"/>
            <p:cNvSpPr txBox="1"/>
            <p:nvPr/>
          </p:nvSpPr>
          <p:spPr>
            <a:xfrm>
              <a:off x="7471598" y="369572"/>
              <a:ext cx="1019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Variance</a:t>
              </a:r>
              <a:r>
                <a:rPr lang="en-US" sz="24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7" name="Google Shape;267;p37"/>
          <p:cNvGrpSpPr/>
          <p:nvPr/>
        </p:nvGrpSpPr>
        <p:grpSpPr>
          <a:xfrm>
            <a:off x="6606311" y="123078"/>
            <a:ext cx="1135800" cy="739979"/>
            <a:chOff x="6335854" y="91294"/>
            <a:chExt cx="1135800" cy="739979"/>
          </a:xfrm>
        </p:grpSpPr>
        <p:sp>
          <p:nvSpPr>
            <p:cNvPr id="268" name="Google Shape;268;p37"/>
            <p:cNvSpPr txBox="1"/>
            <p:nvPr/>
          </p:nvSpPr>
          <p:spPr>
            <a:xfrm>
              <a:off x="6546880" y="369573"/>
              <a:ext cx="713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Mean</a:t>
              </a:r>
              <a:r>
                <a:rPr lang="en-US" sz="24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7"/>
            <p:cNvSpPr/>
            <p:nvPr/>
          </p:nvSpPr>
          <p:spPr>
            <a:xfrm>
              <a:off x="6335854" y="91294"/>
              <a:ext cx="1135800" cy="434700"/>
            </a:xfrm>
            <a:prstGeom prst="rect">
              <a:avLst/>
            </a:prstGeom>
            <a:noFill/>
            <a:ln w="57150" cap="flat" cmpd="sng">
              <a:solidFill>
                <a:srgbClr val="C55A1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0" name="Google Shape;270;p37"/>
          <p:cNvSpPr/>
          <p:nvPr/>
        </p:nvSpPr>
        <p:spPr>
          <a:xfrm>
            <a:off x="6976251" y="797330"/>
            <a:ext cx="371400" cy="681851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37"/>
          <p:cNvSpPr/>
          <p:nvPr/>
        </p:nvSpPr>
        <p:spPr>
          <a:xfrm>
            <a:off x="7937994" y="797330"/>
            <a:ext cx="371400" cy="68185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8082" y="2907755"/>
            <a:ext cx="1280160" cy="1280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- 5: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D572A-6317-9DEA-0F56-877E786A1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5C23E-BAB1-21C6-1F20-E320DB168B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9864"/>
            <a:ext cx="10515600" cy="5242149"/>
          </a:xfrm>
        </p:spPr>
        <p:txBody>
          <a:bodyPr>
            <a:noAutofit/>
          </a:bodyPr>
          <a:lstStyle/>
          <a:p>
            <a:pPr marL="50800" indent="0">
              <a:lnSpc>
                <a:spcPct val="150000"/>
              </a:lnSpc>
              <a:buNone/>
            </a:pPr>
            <a:r>
              <a:rPr lang="en-US" dirty="0"/>
              <a:t>1. app.py</a:t>
            </a:r>
          </a:p>
          <a:p>
            <a:pPr marL="1022350" lvl="1" indent="-514350">
              <a:lnSpc>
                <a:spcPct val="150000"/>
              </a:lnSpc>
              <a:buFont typeface="+mj-lt"/>
              <a:buAutoNum type="romanLcPeriod"/>
            </a:pPr>
            <a:r>
              <a:rPr lang="en-US" dirty="0"/>
              <a:t>Launches </a:t>
            </a:r>
            <a:r>
              <a:rPr lang="en-US" dirty="0" err="1"/>
              <a:t>Gradio</a:t>
            </a:r>
            <a:r>
              <a:rPr lang="en-US" dirty="0"/>
              <a:t> interface for user interaction.</a:t>
            </a:r>
          </a:p>
          <a:p>
            <a:pPr marL="1022350" lvl="1" indent="-514350">
              <a:lnSpc>
                <a:spcPct val="150000"/>
              </a:lnSpc>
              <a:buFont typeface="+mj-lt"/>
              <a:buAutoNum type="romanLcPeriod"/>
            </a:pPr>
            <a:r>
              <a:rPr lang="en-US" dirty="0"/>
              <a:t>Provides mechanism to train own LDM model by equipping hyper parameters.</a:t>
            </a:r>
          </a:p>
          <a:p>
            <a:pPr marL="1022350" lvl="1" indent="-514350">
              <a:lnSpc>
                <a:spcPct val="150000"/>
              </a:lnSpc>
              <a:buFont typeface="+mj-lt"/>
              <a:buAutoNum type="romanLcPeriod"/>
            </a:pPr>
            <a:r>
              <a:rPr lang="en-US" dirty="0"/>
              <a:t>Dependencies on functionalities provided by 'ldm_module.py'.</a:t>
            </a:r>
          </a:p>
        </p:txBody>
      </p:sp>
    </p:spTree>
    <p:extLst>
      <p:ext uri="{BB962C8B-B14F-4D97-AF65-F5344CB8AC3E}">
        <p14:creationId xmlns:p14="http://schemas.microsoft.com/office/powerpoint/2010/main" val="1083032548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D572A-6317-9DEA-0F56-877E786A1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5C23E-BAB1-21C6-1F20-E320DB168B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9864"/>
            <a:ext cx="10515600" cy="5242149"/>
          </a:xfrm>
        </p:spPr>
        <p:txBody>
          <a:bodyPr>
            <a:noAutofit/>
          </a:bodyPr>
          <a:lstStyle/>
          <a:p>
            <a:pPr marL="50800" indent="0">
              <a:lnSpc>
                <a:spcPct val="150000"/>
              </a:lnSpc>
              <a:buNone/>
            </a:pPr>
            <a:r>
              <a:rPr lang="en-US" dirty="0"/>
              <a:t>2. dataset.py</a:t>
            </a:r>
          </a:p>
          <a:p>
            <a:pPr marL="1022350" lvl="1" indent="-514350">
              <a:lnSpc>
                <a:spcPct val="150000"/>
              </a:lnSpc>
              <a:buFont typeface="+mj-lt"/>
              <a:buAutoNum type="romanLcPeriod"/>
            </a:pPr>
            <a:r>
              <a:rPr lang="en-US" dirty="0" err="1"/>
              <a:t>CustomDataset</a:t>
            </a:r>
            <a:endParaRPr lang="en-US" dirty="0"/>
          </a:p>
          <a:p>
            <a:pPr marL="1479550" lvl="2" indent="-514350">
              <a:lnSpc>
                <a:spcPct val="150000"/>
              </a:lnSpc>
            </a:pPr>
            <a:r>
              <a:rPr lang="en-US" dirty="0"/>
              <a:t>Extends </a:t>
            </a:r>
            <a:r>
              <a:rPr lang="en-US" dirty="0" err="1"/>
              <a:t>PyTorch’s</a:t>
            </a:r>
            <a:r>
              <a:rPr lang="en-US" dirty="0"/>
              <a:t> dataset class.</a:t>
            </a:r>
          </a:p>
          <a:p>
            <a:pPr marL="1479550" lvl="2" indent="-514350">
              <a:lnSpc>
                <a:spcPct val="150000"/>
              </a:lnSpc>
            </a:pPr>
            <a:r>
              <a:rPr lang="en-US" dirty="0"/>
              <a:t>Handles folder image dataset, providing load and preprocess methods</a:t>
            </a:r>
          </a:p>
          <a:p>
            <a:pPr marL="1022350" lvl="1" indent="-514350">
              <a:lnSpc>
                <a:spcPct val="150000"/>
              </a:lnSpc>
              <a:buFont typeface="+mj-lt"/>
              <a:buAutoNum type="romanLcPeriod"/>
            </a:pPr>
            <a:r>
              <a:rPr lang="en-US" dirty="0" err="1"/>
              <a:t>NumpyDS</a:t>
            </a:r>
            <a:endParaRPr lang="en-US" dirty="0"/>
          </a:p>
          <a:p>
            <a:pPr marL="1479550" lvl="2" indent="-514350">
              <a:lnSpc>
                <a:spcPct val="150000"/>
              </a:lnSpc>
            </a:pPr>
            <a:r>
              <a:rPr lang="en-US" dirty="0"/>
              <a:t>Specialized class for latent images represented as NumPy files.</a:t>
            </a:r>
          </a:p>
          <a:p>
            <a:pPr marL="1479550" lvl="2" indent="-514350">
              <a:lnSpc>
                <a:spcPct val="150000"/>
              </a:lnSpc>
            </a:pPr>
            <a:r>
              <a:rPr lang="en-US" dirty="0"/>
              <a:t>Extends '</a:t>
            </a:r>
            <a:r>
              <a:rPr lang="en-US" dirty="0" err="1"/>
              <a:t>CustomDataset</a:t>
            </a:r>
            <a:r>
              <a:rPr lang="en-US" dirty="0"/>
              <a:t>' for consistent handling.</a:t>
            </a:r>
          </a:p>
        </p:txBody>
      </p:sp>
    </p:spTree>
    <p:extLst>
      <p:ext uri="{BB962C8B-B14F-4D97-AF65-F5344CB8AC3E}">
        <p14:creationId xmlns:p14="http://schemas.microsoft.com/office/powerpoint/2010/main" val="307527136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4AD3C-0C06-ECC7-C2EE-BCB225785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B11FA-553E-CCBD-B2BE-69A881819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63675"/>
            <a:ext cx="10515600" cy="5029200"/>
          </a:xfrm>
        </p:spPr>
        <p:txBody>
          <a:bodyPr>
            <a:noAutofit/>
          </a:bodyPr>
          <a:lstStyle/>
          <a:p>
            <a:pPr marL="50800" indent="0" algn="just">
              <a:buNone/>
            </a:pPr>
            <a:r>
              <a:rPr lang="en-US" dirty="0"/>
              <a:t>3. dataloader.py</a:t>
            </a:r>
          </a:p>
          <a:p>
            <a:pPr lvl="1" algn="just"/>
            <a:r>
              <a:rPr lang="en-US" dirty="0"/>
              <a:t>Contains </a:t>
            </a:r>
            <a:r>
              <a:rPr lang="en-US" dirty="0" err="1"/>
              <a:t>latent_dataloader</a:t>
            </a:r>
            <a:r>
              <a:rPr lang="en-US" dirty="0"/>
              <a:t>() and loads the dataset using ‘</a:t>
            </a:r>
            <a:r>
              <a:rPr lang="en-US" dirty="0" err="1"/>
              <a:t>NumpyDS</a:t>
            </a:r>
            <a:r>
              <a:rPr lang="en-US" dirty="0"/>
              <a:t>’</a:t>
            </a:r>
          </a:p>
          <a:p>
            <a:pPr marL="50800" indent="0" algn="just">
              <a:buNone/>
            </a:pPr>
            <a:r>
              <a:rPr lang="en-US" dirty="0"/>
              <a:t>4. data_preprocessing.py</a:t>
            </a:r>
          </a:p>
          <a:p>
            <a:pPr marL="1047750" lvl="1" indent="-514350" algn="just">
              <a:buFont typeface="+mj-lt"/>
              <a:buAutoNum type="romanLcPeriod"/>
            </a:pPr>
            <a:r>
              <a:rPr lang="en-US" dirty="0" err="1"/>
              <a:t>data_to_latents</a:t>
            </a:r>
            <a:r>
              <a:rPr lang="en-US" dirty="0"/>
              <a:t>()</a:t>
            </a:r>
          </a:p>
          <a:p>
            <a:pPr lvl="2" algn="just"/>
            <a:r>
              <a:rPr lang="en-US" dirty="0"/>
              <a:t>Takes VAE model, data folder, latent folder, and preprocessing parameters.</a:t>
            </a:r>
          </a:p>
          <a:p>
            <a:pPr lvl="2" algn="just"/>
            <a:r>
              <a:rPr lang="en-US" dirty="0"/>
              <a:t>Uses '</a:t>
            </a:r>
            <a:r>
              <a:rPr lang="en-US" dirty="0" err="1"/>
              <a:t>CustomDataset</a:t>
            </a:r>
            <a:r>
              <a:rPr lang="en-US" dirty="0"/>
              <a:t>' and </a:t>
            </a:r>
            <a:r>
              <a:rPr lang="en-US" dirty="0" err="1"/>
              <a:t>PyTorch's</a:t>
            </a:r>
            <a:r>
              <a:rPr lang="en-US" dirty="0"/>
              <a:t> </a:t>
            </a:r>
            <a:r>
              <a:rPr lang="en-US" dirty="0" err="1"/>
              <a:t>DataLoader</a:t>
            </a:r>
            <a:r>
              <a:rPr lang="en-US" dirty="0"/>
              <a:t> for preprocessing.</a:t>
            </a:r>
          </a:p>
          <a:p>
            <a:pPr lvl="2" algn="just"/>
            <a:r>
              <a:rPr lang="en-US" dirty="0"/>
              <a:t>Encodes image data with VAE, saves </a:t>
            </a:r>
            <a:r>
              <a:rPr lang="en-US" dirty="0" err="1"/>
              <a:t>latents</a:t>
            </a:r>
            <a:r>
              <a:rPr lang="en-US" dirty="0"/>
              <a:t> in NumPy format.</a:t>
            </a:r>
          </a:p>
          <a:p>
            <a:pPr marL="1047750" lvl="1" indent="-514350" algn="just">
              <a:buFont typeface="+mj-lt"/>
              <a:buAutoNum type="romanLcPeriod"/>
            </a:pPr>
            <a:r>
              <a:rPr lang="en-US" dirty="0" err="1"/>
              <a:t>data_preprocessing</a:t>
            </a:r>
            <a:r>
              <a:rPr lang="en-US" dirty="0"/>
              <a:t>()</a:t>
            </a:r>
          </a:p>
          <a:p>
            <a:pPr lvl="2" algn="just"/>
            <a:r>
              <a:rPr lang="en-US" dirty="0"/>
              <a:t>Calls ‘data-to-</a:t>
            </a:r>
            <a:r>
              <a:rPr lang="en-US" dirty="0" err="1"/>
              <a:t>latents</a:t>
            </a:r>
            <a:r>
              <a:rPr lang="en-US" dirty="0"/>
              <a:t>()’ method using VAE and creates latent images and puts it on ‘</a:t>
            </a:r>
            <a:r>
              <a:rPr lang="en-US" dirty="0" err="1"/>
              <a:t>latent_folder</a:t>
            </a:r>
            <a:r>
              <a:rPr lang="en-US" dirty="0"/>
              <a:t>’ directory.</a:t>
            </a:r>
          </a:p>
        </p:txBody>
      </p:sp>
    </p:spTree>
    <p:extLst>
      <p:ext uri="{BB962C8B-B14F-4D97-AF65-F5344CB8AC3E}">
        <p14:creationId xmlns:p14="http://schemas.microsoft.com/office/powerpoint/2010/main" val="399827873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1.1. INTRODUCTION</a:t>
            </a:r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Generative AI is subfield of AI</a:t>
            </a:r>
            <a:endParaRPr/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Generates new data such as images, texts, videos, audios, etc.</a:t>
            </a:r>
            <a:endParaRPr/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Generative AI learns probability distribution and use it for inference</a:t>
            </a:r>
            <a:endParaRPr/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Diffusion Models a popular approach</a:t>
            </a:r>
            <a:endParaRPr/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Model is based on Latent Diffusion</a:t>
            </a: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4AD3C-0C06-ECC7-C2EE-BCB225785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B11FA-553E-CCBD-B2BE-69A881819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63675"/>
            <a:ext cx="10515600" cy="5029200"/>
          </a:xfrm>
        </p:spPr>
        <p:txBody>
          <a:bodyPr>
            <a:noAutofit/>
          </a:bodyPr>
          <a:lstStyle/>
          <a:p>
            <a:pPr marL="50800" indent="0" algn="just">
              <a:buNone/>
            </a:pPr>
            <a:r>
              <a:rPr lang="en-US" dirty="0"/>
              <a:t>5. ldm.py</a:t>
            </a:r>
          </a:p>
          <a:p>
            <a:pPr lvl="1" algn="just"/>
            <a:r>
              <a:rPr lang="en-US" dirty="0"/>
              <a:t>Initializes and manages instances of </a:t>
            </a:r>
            <a:r>
              <a:rPr lang="en-US" dirty="0" err="1"/>
              <a:t>UNet</a:t>
            </a:r>
            <a:r>
              <a:rPr lang="en-US" dirty="0"/>
              <a:t> and VAE and loads their weights</a:t>
            </a:r>
          </a:p>
          <a:p>
            <a:pPr lvl="1" algn="just"/>
            <a:r>
              <a:rPr lang="en-US" dirty="0"/>
              <a:t>Instantiates DDPM Sampler</a:t>
            </a:r>
          </a:p>
          <a:p>
            <a:pPr lvl="1" algn="just"/>
            <a:r>
              <a:rPr lang="en-US" dirty="0"/>
              <a:t>Contains ‘</a:t>
            </a:r>
            <a:r>
              <a:rPr lang="en-US" dirty="0" err="1"/>
              <a:t>generate_image</a:t>
            </a:r>
            <a:r>
              <a:rPr lang="en-US" dirty="0"/>
              <a:t>()’ function that handles all tasks from noise creation to return of generated image</a:t>
            </a:r>
          </a:p>
          <a:p>
            <a:pPr marL="50800" indent="0" algn="just">
              <a:buNone/>
            </a:pPr>
            <a:r>
              <a:rPr lang="en-US" dirty="0"/>
              <a:t>6. ldm_components.py</a:t>
            </a:r>
          </a:p>
          <a:p>
            <a:pPr lvl="1" algn="just"/>
            <a:r>
              <a:rPr lang="en-US" dirty="0"/>
              <a:t>Contains all the models and components used to create LDM such as VAE, DDPM and U-Net.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184434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4AD3C-0C06-ECC7-C2EE-BCB225785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B11FA-553E-CCBD-B2BE-69A881819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79232"/>
            <a:ext cx="10515600" cy="5313643"/>
          </a:xfrm>
        </p:spPr>
        <p:txBody>
          <a:bodyPr>
            <a:noAutofit/>
          </a:bodyPr>
          <a:lstStyle/>
          <a:p>
            <a:pPr marL="50800" indent="0" algn="just">
              <a:buNone/>
            </a:pPr>
            <a:r>
              <a:rPr lang="en-US" dirty="0"/>
              <a:t>7. inference.py</a:t>
            </a:r>
          </a:p>
          <a:p>
            <a:pPr lvl="1" algn="just"/>
            <a:r>
              <a:rPr lang="en-US" dirty="0"/>
              <a:t>Defines an `inference` function that generates an image using a DDPM and a U-Net model. </a:t>
            </a:r>
          </a:p>
          <a:p>
            <a:pPr lvl="1" algn="just"/>
            <a:r>
              <a:rPr lang="en-US" dirty="0"/>
              <a:t>Creates a tensor of random noise, denoises the image using the U-Net model and DDPM scheduler, and saves intermediate and final images if specified. </a:t>
            </a:r>
          </a:p>
          <a:p>
            <a:pPr lvl="1" algn="just"/>
            <a:r>
              <a:rPr lang="en-US" dirty="0"/>
              <a:t>Returns the final denoised image and a plot of saved images. </a:t>
            </a:r>
          </a:p>
          <a:p>
            <a:pPr marL="50800" indent="0" algn="just">
              <a:buNone/>
            </a:pPr>
            <a:r>
              <a:rPr lang="en-US" dirty="0"/>
              <a:t>8. trainer.py</a:t>
            </a:r>
          </a:p>
          <a:p>
            <a:pPr lvl="1" algn="just"/>
            <a:r>
              <a:rPr lang="en-US" dirty="0"/>
              <a:t>Defines two functions, `train` and `cancel`</a:t>
            </a:r>
          </a:p>
          <a:p>
            <a:pPr lvl="1" algn="just"/>
            <a:r>
              <a:rPr lang="en-US" dirty="0"/>
              <a:t>`train` function trains a U-Net model using a denoising diffusion probabilistic model (DDPM) and a Variational Autoencoder (VAE) model</a:t>
            </a:r>
          </a:p>
          <a:p>
            <a:pPr lvl="1" algn="just"/>
            <a:r>
              <a:rPr lang="en-US" dirty="0"/>
              <a:t>`cancel` function sets a global flag to stop the training process. </a:t>
            </a:r>
          </a:p>
        </p:txBody>
      </p:sp>
    </p:spTree>
    <p:extLst>
      <p:ext uri="{BB962C8B-B14F-4D97-AF65-F5344CB8AC3E}">
        <p14:creationId xmlns:p14="http://schemas.microsoft.com/office/powerpoint/2010/main" val="2723199245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4AD3C-0C06-ECC7-C2EE-BCB225785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B11FA-553E-CCBD-B2BE-69A881819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7906"/>
            <a:ext cx="10515600" cy="5683612"/>
          </a:xfrm>
        </p:spPr>
        <p:txBody>
          <a:bodyPr>
            <a:noAutofit/>
          </a:bodyPr>
          <a:lstStyle/>
          <a:p>
            <a:pPr marL="50800" indent="0" algn="just">
              <a:buNone/>
            </a:pPr>
            <a:r>
              <a:rPr lang="en-US" dirty="0"/>
              <a:t>9. utils.py</a:t>
            </a:r>
          </a:p>
          <a:p>
            <a:pPr lvl="1" algn="just"/>
            <a:r>
              <a:rPr lang="en-US" dirty="0"/>
              <a:t>Various functions like `</a:t>
            </a:r>
            <a:r>
              <a:rPr lang="en-US" dirty="0" err="1"/>
              <a:t>get_class_tensor</a:t>
            </a:r>
            <a:r>
              <a:rPr lang="en-US" dirty="0"/>
              <a:t>`, `</a:t>
            </a:r>
            <a:r>
              <a:rPr lang="en-US" dirty="0" err="1"/>
              <a:t>get_class_name</a:t>
            </a:r>
            <a:r>
              <a:rPr lang="en-US" dirty="0"/>
              <a:t>`, `</a:t>
            </a:r>
            <a:r>
              <a:rPr lang="en-US" dirty="0" err="1"/>
              <a:t>latents_to_pil</a:t>
            </a:r>
            <a:r>
              <a:rPr lang="en-US" dirty="0"/>
              <a:t>`, `</a:t>
            </a:r>
            <a:r>
              <a:rPr lang="en-US" dirty="0" err="1"/>
              <a:t>plot_images_from_folder</a:t>
            </a:r>
            <a:r>
              <a:rPr lang="en-US" dirty="0"/>
              <a:t>`, `</a:t>
            </a:r>
            <a:r>
              <a:rPr lang="en-US" dirty="0" err="1"/>
              <a:t>save_images</a:t>
            </a:r>
            <a:r>
              <a:rPr lang="en-US" dirty="0"/>
              <a:t>` and `</a:t>
            </a:r>
            <a:r>
              <a:rPr lang="en-US" dirty="0" err="1"/>
              <a:t>plot_results</a:t>
            </a:r>
            <a:r>
              <a:rPr lang="en-US" dirty="0"/>
              <a:t>` are used for data processing, visualization, and evaluation </a:t>
            </a:r>
          </a:p>
          <a:p>
            <a:pPr marL="50800" indent="0" algn="just">
              <a:buNone/>
            </a:pPr>
            <a:r>
              <a:rPr lang="en-US" dirty="0"/>
              <a:t>10. </a:t>
            </a:r>
            <a:r>
              <a:rPr lang="en-US" dirty="0" err="1"/>
              <a:t>ldm.ipynb</a:t>
            </a:r>
            <a:endParaRPr lang="en-US" dirty="0"/>
          </a:p>
          <a:p>
            <a:pPr marL="1047750" lvl="1" indent="-514350" algn="just">
              <a:buFont typeface="+mj-lt"/>
              <a:buAutoNum type="romanLcPeriod"/>
            </a:pPr>
            <a:r>
              <a:rPr lang="en-US" dirty="0" err="1"/>
              <a:t>Jupyter</a:t>
            </a:r>
            <a:r>
              <a:rPr lang="en-US" dirty="0"/>
              <a:t> notebook for training purposes.</a:t>
            </a:r>
          </a:p>
          <a:p>
            <a:pPr marL="1047750" lvl="1" indent="-514350" algn="just">
              <a:buFont typeface="+mj-lt"/>
              <a:buAutoNum type="romanLcPeriod"/>
            </a:pPr>
            <a:r>
              <a:rPr lang="en-US" dirty="0"/>
              <a:t>Tasks:</a:t>
            </a:r>
          </a:p>
          <a:p>
            <a:pPr lvl="2" algn="just"/>
            <a:r>
              <a:rPr lang="en-US" dirty="0"/>
              <a:t>Instantiates </a:t>
            </a:r>
            <a:r>
              <a:rPr lang="en-US" dirty="0" err="1"/>
              <a:t>UNet</a:t>
            </a:r>
            <a:r>
              <a:rPr lang="en-US" dirty="0"/>
              <a:t>, VAE, and </a:t>
            </a:r>
            <a:r>
              <a:rPr lang="en-US" dirty="0" err="1"/>
              <a:t>DDPMscheduler</a:t>
            </a:r>
            <a:r>
              <a:rPr lang="en-US" dirty="0"/>
              <a:t>.</a:t>
            </a:r>
          </a:p>
          <a:p>
            <a:pPr lvl="2" algn="just"/>
            <a:r>
              <a:rPr lang="en-US" dirty="0"/>
              <a:t>Utilizes functionalities from 'dataset.py' and 'data_preprocessing.py'.</a:t>
            </a:r>
          </a:p>
          <a:p>
            <a:pPr lvl="2" algn="just"/>
            <a:r>
              <a:rPr lang="en-US" dirty="0"/>
              <a:t>Executes </a:t>
            </a:r>
            <a:r>
              <a:rPr lang="en-US" dirty="0" err="1"/>
              <a:t>PyTorch</a:t>
            </a:r>
            <a:r>
              <a:rPr lang="en-US" dirty="0"/>
              <a:t> training loop for 1000 epochs, saving the model.</a:t>
            </a:r>
          </a:p>
          <a:p>
            <a:pPr lvl="2" algn="just"/>
            <a:r>
              <a:rPr lang="en-US" dirty="0"/>
              <a:t>Plots training loss.</a:t>
            </a:r>
          </a:p>
          <a:p>
            <a:pPr lvl="2" algn="just"/>
            <a:r>
              <a:rPr lang="en-US" dirty="0"/>
              <a:t>Conducts inference, showcasing the generative capabilities of the model.</a:t>
            </a:r>
          </a:p>
        </p:txBody>
      </p:sp>
    </p:spTree>
    <p:extLst>
      <p:ext uri="{BB962C8B-B14F-4D97-AF65-F5344CB8AC3E}">
        <p14:creationId xmlns:p14="http://schemas.microsoft.com/office/powerpoint/2010/main" val="227909946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5.2 TESTING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43"/>
          <p:cNvSpPr txBox="1">
            <a:spLocks noGrp="1"/>
          </p:cNvSpPr>
          <p:nvPr>
            <p:ph type="body" idx="1"/>
          </p:nvPr>
        </p:nvSpPr>
        <p:spPr>
          <a:xfrm>
            <a:off x="838200" y="1253400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145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b="1" dirty="0"/>
              <a:t>5.2.1 Unit Testing</a:t>
            </a:r>
            <a:endParaRPr b="1" dirty="0"/>
          </a:p>
          <a:p>
            <a:pPr indent="-313055">
              <a:spcBef>
                <a:spcPts val="0"/>
              </a:spcBef>
              <a:buSzPct val="100000"/>
              <a:buFont typeface="Arial"/>
              <a:buAutoNum type="alphaLcPeriod"/>
            </a:pPr>
            <a:r>
              <a:rPr lang="en-US" dirty="0"/>
              <a:t> VAE Test:				b. U-Net Test: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b="1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3055" algn="l" rtl="0">
              <a:spcBef>
                <a:spcPts val="1000"/>
              </a:spcBef>
              <a:spcAft>
                <a:spcPts val="0"/>
              </a:spcAft>
              <a:buSzPct val="100000"/>
              <a:buAutoNum type="arabicPeriod"/>
            </a:pPr>
            <a:endParaRPr dirty="0"/>
          </a:p>
        </p:txBody>
      </p:sp>
      <p:pic>
        <p:nvPicPr>
          <p:cNvPr id="305" name="Google Shape;30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3429000"/>
            <a:ext cx="3946250" cy="184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3931" y="3406632"/>
            <a:ext cx="3946250" cy="1889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4"/>
          <p:cNvSpPr txBox="1">
            <a:spLocks noGrp="1"/>
          </p:cNvSpPr>
          <p:nvPr>
            <p:ph type="body" idx="1"/>
          </p:nvPr>
        </p:nvSpPr>
        <p:spPr>
          <a:xfrm>
            <a:off x="838200" y="596675"/>
            <a:ext cx="10515600" cy="558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5.2.2 System Testing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5.2.3 User Testing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12" name="Google Shape;31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608780"/>
            <a:ext cx="6247699" cy="3555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5.3 RESULT ANALYSIS</a:t>
            </a:r>
            <a:endParaRPr dirty="0"/>
          </a:p>
        </p:txBody>
      </p:sp>
      <p:sp>
        <p:nvSpPr>
          <p:cNvPr id="318" name="Google Shape;318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5.3.1 Loss Analysis: </a:t>
            </a:r>
            <a:endParaRPr b="1" dirty="0"/>
          </a:p>
          <a:p>
            <a:r>
              <a:rPr lang="en-US" dirty="0"/>
              <a:t>Used MSE loss as our loss function.</a:t>
            </a:r>
            <a:endParaRPr dirty="0"/>
          </a:p>
          <a:p>
            <a:pPr>
              <a:spcBef>
                <a:spcPts val="0"/>
              </a:spcBef>
            </a:pPr>
            <a:r>
              <a:rPr lang="en-US" dirty="0"/>
              <a:t>Converged to a loss of 0.043 </a:t>
            </a:r>
            <a:endParaRPr lang="en-US" sz="2400" dirty="0"/>
          </a:p>
          <a:p>
            <a:pPr marL="50800" indent="0">
              <a:spcBef>
                <a:spcPts val="0"/>
              </a:spcBef>
              <a:buNone/>
            </a:pPr>
            <a:r>
              <a:rPr lang="en-US" sz="2800" dirty="0"/>
              <a:t>     i.e. 4.3% after 1000 epochs.</a:t>
            </a:r>
            <a:endParaRPr sz="2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19" name="Google Shape;31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9773" y="1825625"/>
            <a:ext cx="5242333" cy="4187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6492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6000" dirty="0"/>
              <a:t>CHAPTER - 6: </a:t>
            </a:r>
            <a:endParaRPr sz="6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6000" dirty="0"/>
              <a:t>CONCLUSION AND FUTURE RECOMMENDATIONS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39DCB-B562-C77A-6A41-3857FE196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6.1 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D1B9A4-3D60-6E1C-D152-79AB63DF42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Demonstrates advancements in generative modeling for synthesizing images from textual descriptions.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Integration of state-of-the-art techniques like diffusion model, </a:t>
            </a:r>
            <a:r>
              <a:rPr lang="en-US" dirty="0" err="1"/>
              <a:t>UNet</a:t>
            </a:r>
            <a:r>
              <a:rPr lang="en-US" dirty="0"/>
              <a:t>, and VAE bridges natural language processing with computer vision.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Utilization of </a:t>
            </a:r>
            <a:r>
              <a:rPr lang="en-US" dirty="0" err="1"/>
              <a:t>PyTorch</a:t>
            </a:r>
            <a:r>
              <a:rPr lang="en-US" dirty="0"/>
              <a:t> and Diffusers library ensures scalability, efficiency, and real-time processing capabilities.</a:t>
            </a:r>
          </a:p>
        </p:txBody>
      </p:sp>
    </p:spTree>
    <p:extLst>
      <p:ext uri="{BB962C8B-B14F-4D97-AF65-F5344CB8AC3E}">
        <p14:creationId xmlns:p14="http://schemas.microsoft.com/office/powerpoint/2010/main" val="1042976310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BC58B-19CB-F025-52F9-B46150F38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6.2 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BF6239-DE0C-8398-98CC-92203D4973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565150" indent="-514350">
              <a:buFont typeface="+mj-lt"/>
              <a:buAutoNum type="arabicPeriod"/>
            </a:pPr>
            <a:r>
              <a:rPr lang="en-US" dirty="0"/>
              <a:t>Enhanced Attention Mechanisms</a:t>
            </a:r>
          </a:p>
          <a:p>
            <a:pPr marL="565150" indent="-514350">
              <a:buFont typeface="+mj-lt"/>
              <a:buAutoNum type="arabicPeriod"/>
            </a:pPr>
            <a:r>
              <a:rPr lang="en-US" dirty="0"/>
              <a:t>Integration of Transfer Learning</a:t>
            </a:r>
          </a:p>
          <a:p>
            <a:pPr marL="565150" indent="-514350">
              <a:buFont typeface="+mj-lt"/>
              <a:buAutoNum type="arabicPeriod"/>
            </a:pPr>
            <a:r>
              <a:rPr lang="en-US" dirty="0"/>
              <a:t>User Interface Improvements</a:t>
            </a:r>
          </a:p>
          <a:p>
            <a:pPr marL="565150" indent="-514350">
              <a:buFont typeface="+mj-lt"/>
              <a:buAutoNum type="arabicPeriod"/>
            </a:pPr>
            <a:r>
              <a:rPr lang="en-US" dirty="0"/>
              <a:t>Ethical Considerations </a:t>
            </a:r>
          </a:p>
          <a:p>
            <a:pPr marL="565150" indent="-514350">
              <a:buFont typeface="+mj-lt"/>
              <a:buAutoNum type="arabicPeriod"/>
            </a:pPr>
            <a:r>
              <a:rPr lang="en-US" dirty="0"/>
              <a:t>Scalability and Optimization </a:t>
            </a:r>
          </a:p>
        </p:txBody>
      </p:sp>
    </p:spTree>
    <p:extLst>
      <p:ext uri="{BB962C8B-B14F-4D97-AF65-F5344CB8AC3E}">
        <p14:creationId xmlns:p14="http://schemas.microsoft.com/office/powerpoint/2010/main" val="1208771430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9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9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342" name="Google Shape;342;p49"/>
          <p:cNvSpPr txBox="1">
            <a:spLocks noGrp="1"/>
          </p:cNvSpPr>
          <p:nvPr>
            <p:ph type="body" idx="1"/>
          </p:nvPr>
        </p:nvSpPr>
        <p:spPr>
          <a:xfrm>
            <a:off x="838200" y="591299"/>
            <a:ext cx="10515600" cy="615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[1] 	Robin </a:t>
            </a:r>
            <a:r>
              <a:rPr lang="en-US" sz="1600" dirty="0" err="1"/>
              <a:t>Rombach</a:t>
            </a:r>
            <a:r>
              <a:rPr lang="en-US" sz="1600" dirty="0"/>
              <a:t>, Andreas </a:t>
            </a:r>
            <a:r>
              <a:rPr lang="en-US" sz="1600" dirty="0" err="1"/>
              <a:t>Blattmann</a:t>
            </a:r>
            <a:r>
              <a:rPr lang="en-US" sz="1600" dirty="0"/>
              <a:t>, Dominik Lorenz, Patrick </a:t>
            </a:r>
            <a:r>
              <a:rPr lang="en-US" sz="1600" dirty="0" err="1"/>
              <a:t>Esser</a:t>
            </a:r>
            <a:r>
              <a:rPr lang="en-US" sz="1600" dirty="0"/>
              <a:t>, Bjorn </a:t>
            </a:r>
            <a:r>
              <a:rPr lang="en-US" sz="1600" dirty="0" err="1"/>
              <a:t>Ommer</a:t>
            </a:r>
            <a:r>
              <a:rPr lang="en-US" sz="1600" dirty="0"/>
              <a:t>, “High-Resolution Image 	Synthesis with Diffusion Models”, </a:t>
            </a:r>
            <a:r>
              <a:rPr lang="en-US" sz="1600" i="1" dirty="0" err="1"/>
              <a:t>Arxiv</a:t>
            </a:r>
            <a:r>
              <a:rPr lang="en-US" sz="1600" dirty="0"/>
              <a:t>, Apr. 13, 2022. [Online]. 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3"/>
              </a:rPr>
              <a:t> </a:t>
            </a:r>
            <a:r>
              <a:rPr lang="en-US" sz="1600" u="sng" dirty="0">
                <a:solidFill>
                  <a:schemeClr val="hlink"/>
                </a:solidFill>
                <a:hlinkClick r:id="rId3"/>
              </a:rPr>
              <a:t>https://arxiv.org/pdf/2112.10752.pdf</a:t>
            </a:r>
            <a:endParaRPr sz="1600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[2]   	Patrick </a:t>
            </a:r>
            <a:r>
              <a:rPr lang="en-US" sz="1600" dirty="0" err="1"/>
              <a:t>Esser</a:t>
            </a:r>
            <a:r>
              <a:rPr lang="en-US" sz="1600" dirty="0"/>
              <a:t>, Robin </a:t>
            </a:r>
            <a:r>
              <a:rPr lang="en-US" sz="1600" dirty="0" err="1"/>
              <a:t>Rombach</a:t>
            </a:r>
            <a:r>
              <a:rPr lang="en-US" sz="1600" dirty="0"/>
              <a:t>, Bjorn </a:t>
            </a:r>
            <a:r>
              <a:rPr lang="en-US" sz="1600" dirty="0" err="1"/>
              <a:t>Ommer</a:t>
            </a:r>
            <a:r>
              <a:rPr lang="en-US" sz="1600" dirty="0"/>
              <a:t>, “Taming Transformers for High-Resolution Image Synthesis” 	</a:t>
            </a:r>
            <a:r>
              <a:rPr lang="en-US" sz="1600" i="1" dirty="0" err="1"/>
              <a:t>Arxiv</a:t>
            </a:r>
            <a:r>
              <a:rPr lang="en-US" sz="1600" dirty="0"/>
              <a:t>, Dec. 16, 2020. 	[Online]. 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4"/>
              </a:rPr>
              <a:t> </a:t>
            </a:r>
            <a:r>
              <a:rPr lang="en-US" sz="1600" u="sng" dirty="0">
                <a:solidFill>
                  <a:schemeClr val="hlink"/>
                </a:solidFill>
                <a:hlinkClick r:id="rId4"/>
              </a:rPr>
              <a:t>https://arxiv.org/pdf/2006.11239.pdf</a:t>
            </a:r>
            <a:r>
              <a:rPr lang="en-US" sz="1600" dirty="0"/>
              <a:t> </a:t>
            </a:r>
            <a:endParaRPr sz="1600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[3]   	Jonathan Ho, Ajay Jain and Pieter </a:t>
            </a:r>
            <a:r>
              <a:rPr lang="en-US" sz="1600" dirty="0" err="1"/>
              <a:t>Abbeel</a:t>
            </a:r>
            <a:r>
              <a:rPr lang="en-US" sz="1600" dirty="0"/>
              <a:t>, “Denoising Diffusion Probabilistic Models”, </a:t>
            </a:r>
            <a:r>
              <a:rPr lang="en-US" sz="1600" i="1" dirty="0" err="1"/>
              <a:t>Arxiv</a:t>
            </a:r>
            <a:r>
              <a:rPr lang="en-US" sz="1600" dirty="0"/>
              <a:t>, Dec. 16, 2020. 	[Online]. 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4"/>
              </a:rPr>
              <a:t> </a:t>
            </a:r>
            <a:r>
              <a:rPr lang="en-US" sz="1600" dirty="0"/>
              <a:t>	</a:t>
            </a:r>
            <a:r>
              <a:rPr lang="en-US" sz="1600" u="sng" dirty="0">
                <a:solidFill>
                  <a:schemeClr val="hlink"/>
                </a:solidFill>
                <a:hlinkClick r:id="rId4"/>
              </a:rPr>
              <a:t>https://arxiv.org/pdf/2006.11239.pdf</a:t>
            </a:r>
            <a:endParaRPr sz="1400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[4]    	Olaf </a:t>
            </a:r>
            <a:r>
              <a:rPr lang="en-US" sz="1600" dirty="0" err="1"/>
              <a:t>Ronneberger</a:t>
            </a:r>
            <a:r>
              <a:rPr lang="en-US" sz="1600" dirty="0"/>
              <a:t>, Philipp Fischer and Thomas </a:t>
            </a:r>
            <a:r>
              <a:rPr lang="en-US" sz="1600" dirty="0" err="1"/>
              <a:t>Brox</a:t>
            </a:r>
            <a:r>
              <a:rPr lang="en-US" sz="1600" dirty="0"/>
              <a:t>, “U-Net: Convolutional Networks for Biomedical Image 	Segmentation”,  </a:t>
            </a:r>
            <a:r>
              <a:rPr lang="en-US" sz="1600" i="1" dirty="0" err="1"/>
              <a:t>Arxiv</a:t>
            </a:r>
            <a:r>
              <a:rPr lang="en-US" sz="1600" dirty="0"/>
              <a:t>,</a:t>
            </a:r>
            <a:r>
              <a:rPr lang="en-US" sz="1600" dirty="0">
                <a:highlight>
                  <a:srgbClr val="FFFFFF"/>
                </a:highlight>
              </a:rPr>
              <a:t> May</a:t>
            </a:r>
            <a:r>
              <a:rPr lang="en-US" sz="1600" dirty="0"/>
              <a:t>. 18, 2015. [Online]. 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5"/>
              </a:rPr>
              <a:t> </a:t>
            </a:r>
            <a:r>
              <a:rPr lang="en-US" sz="1600" u="sng" dirty="0">
                <a:solidFill>
                  <a:schemeClr val="hlink"/>
                </a:solidFill>
                <a:hlinkClick r:id="rId5"/>
              </a:rPr>
              <a:t>https://arxiv.org/pdf/1505.04597.pdf</a:t>
            </a:r>
            <a:endParaRPr sz="1600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[5]    	Alex Nichol and Prafulla </a:t>
            </a:r>
            <a:r>
              <a:rPr lang="en-US" sz="1600" dirty="0" err="1"/>
              <a:t>Dhariwal</a:t>
            </a:r>
            <a:r>
              <a:rPr lang="en-US" sz="1600" dirty="0"/>
              <a:t>, “Improved Denoising Diffusion Probabilistic Models,” Feb. 2021. [Online]. 	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6"/>
              </a:rPr>
              <a:t> </a:t>
            </a:r>
            <a:r>
              <a:rPr lang="en-US" sz="1600" dirty="0"/>
              <a:t>	</a:t>
            </a:r>
            <a:r>
              <a:rPr lang="en-US" sz="1600" u="sng" dirty="0">
                <a:solidFill>
                  <a:schemeClr val="hlink"/>
                </a:solidFill>
                <a:hlinkClick r:id="rId6"/>
              </a:rPr>
              <a:t>https://arxiv.org/pdf/2102.09672.pdf</a:t>
            </a:r>
            <a:endParaRPr sz="1600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[6]    	J. </a:t>
            </a:r>
            <a:r>
              <a:rPr lang="en-US" sz="1600" dirty="0" err="1"/>
              <a:t>Sohl</a:t>
            </a:r>
            <a:r>
              <a:rPr lang="en-US" sz="1600" dirty="0"/>
              <a:t>-Dickstein, E. Weiss, N. </a:t>
            </a:r>
            <a:r>
              <a:rPr lang="en-US" sz="1600" dirty="0" err="1"/>
              <a:t>Maheswaranathan</a:t>
            </a:r>
            <a:r>
              <a:rPr lang="en-US" sz="1600" dirty="0"/>
              <a:t>, S. Ganguli, and S. Edu, “Deep Unsupervised Learning using 	Nonequilibrium Thermodynamics,” Nov. 2015. 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7"/>
              </a:rPr>
              <a:t> </a:t>
            </a:r>
            <a:r>
              <a:rPr lang="en-US" sz="1600" u="sng" dirty="0">
                <a:solidFill>
                  <a:schemeClr val="hlink"/>
                </a:solidFill>
                <a:hlinkClick r:id="rId7"/>
              </a:rPr>
              <a:t>https://arxiv.org/pdf/1503.03585.pdf</a:t>
            </a:r>
            <a:endParaRPr sz="1600" u="sng" dirty="0">
              <a:solidFill>
                <a:srgbClr val="0000FF"/>
              </a:solidFill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-US" sz="1600" dirty="0"/>
              <a:t>[7]     	D. P. </a:t>
            </a:r>
            <a:r>
              <a:rPr lang="en-US" sz="1600" dirty="0" err="1"/>
              <a:t>Kingma</a:t>
            </a:r>
            <a:r>
              <a:rPr lang="en-US" sz="1600" dirty="0"/>
              <a:t> and M. Welling, “Auto-Encoding Variational Bayes,” arXiv.org, Dec. 20, 2013. Available: 	</a:t>
            </a:r>
            <a:r>
              <a:rPr lang="en-US" sz="1600" u="sng" dirty="0">
                <a:solidFill>
                  <a:schemeClr val="hlink"/>
                </a:solidFill>
                <a:hlinkClick r:id="rId8"/>
              </a:rPr>
              <a:t>https://arxiv.org/abs/1312.6114 </a:t>
            </a:r>
            <a:endParaRPr sz="1600" dirty="0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1.2. PROBLEM STATEMENT</a:t>
            </a:r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Data scarcity can be solved through Generative AI.</a:t>
            </a:r>
            <a:endParaRPr/>
          </a:p>
          <a:p>
            <a:pPr marL="228600" lvl="0" indent="-228600" algn="l" rtl="0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Text-to-image model enhances understanding and communication visually.</a:t>
            </a:r>
            <a:endParaRPr/>
          </a:p>
          <a:p>
            <a:pPr marL="228600" lvl="0" indent="-2286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Idea can be represented quickly through the model without technical expertise. </a:t>
            </a: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1.3. OBJECTIVE</a:t>
            </a:r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7150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/>
              <a:t>To transform textual descriptions into visually appealing images.</a:t>
            </a:r>
            <a:endParaRPr/>
          </a:p>
          <a:p>
            <a:pPr marL="57150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/>
              <a:t>To ensure the generated images are coherent and contextually accurate.</a:t>
            </a:r>
            <a:endParaRPr/>
          </a:p>
          <a:p>
            <a:pPr marL="57150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/>
              <a:t>To provide a user-friendly interface for users to input text and retrieve generated images.</a:t>
            </a: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1.4. SCOPE</a:t>
            </a:r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/>
              <a:t>Expresses textual prompts to visual images.</a:t>
            </a:r>
            <a:endParaRPr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/>
              <a:t>Serves as an educational tool, aiding in the creation of visual aids for educational materials.</a:t>
            </a:r>
            <a:endParaRPr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/>
              <a:t>Preferred text prompts can be given by users to derive images.</a:t>
            </a:r>
            <a:endParaRPr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/>
              <a:t>Facilitates easy user interaction.</a:t>
            </a: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1.4. LIMITATIONS</a:t>
            </a:r>
            <a:endParaRPr dirty="0"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Only a limited class of images (2-5).</a:t>
            </a:r>
            <a:endParaRPr sz="2875" dirty="0"/>
          </a:p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Heavily dependent on the training data.</a:t>
            </a:r>
            <a:endParaRPr sz="2875" dirty="0"/>
          </a:p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Highly complex and abstract textual prompts.</a:t>
            </a:r>
            <a:endParaRPr sz="2875" dirty="0"/>
          </a:p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Without a powerful GPU system, processing is slow and scalability is limited. </a:t>
            </a:r>
            <a:endParaRPr sz="2875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- 2: LITERATURE REVIEW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dirty="0"/>
              <a:t>2.2. LITERATURE REVIEW</a:t>
            </a:r>
            <a:endParaRPr dirty="0"/>
          </a:p>
        </p:txBody>
      </p:sp>
      <p:sp>
        <p:nvSpPr>
          <p:cNvPr id="131" name="Google Shape;13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 dirty="0"/>
              <a:t>Denoising Diffusion Probabilistic Model</a:t>
            </a:r>
            <a:endParaRPr dirty="0"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Improved Denoising Diffusion Probabilistic Model</a:t>
            </a:r>
            <a:endParaRPr dirty="0"/>
          </a:p>
          <a:p>
            <a:pPr marL="51435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Taming Transformers for High-Resolution Image Synthesis</a:t>
            </a:r>
            <a:endParaRPr dirty="0"/>
          </a:p>
          <a:p>
            <a:pPr marL="51435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High-Resolution Image Synthesis with Latent Diffusion Models </a:t>
            </a:r>
            <a:endParaRPr dirty="0"/>
          </a:p>
          <a:p>
            <a:pPr marL="51435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Auto-Encoding Variational Bayes</a:t>
            </a:r>
            <a:endParaRPr dirty="0"/>
          </a:p>
          <a:p>
            <a:pPr marL="51435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U-Net: Convolutional Networks for Biomedical Image Segmentation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1362</Words>
  <Application>Microsoft Office PowerPoint</Application>
  <PresentationFormat>Widescreen</PresentationFormat>
  <Paragraphs>167</Paragraphs>
  <Slides>39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Times New Roman</vt:lpstr>
      <vt:lpstr>Office Theme</vt:lpstr>
      <vt:lpstr>FINAL DEFENSE “Text-to-Image Generation”</vt:lpstr>
      <vt:lpstr>CHAPTER - 1: INTRODUCTION</vt:lpstr>
      <vt:lpstr>1.1. INTRODUCTION</vt:lpstr>
      <vt:lpstr>1.2. PROBLEM STATEMENT</vt:lpstr>
      <vt:lpstr>1.3. OBJECTIVE</vt:lpstr>
      <vt:lpstr>1.4. SCOPE</vt:lpstr>
      <vt:lpstr>1.4. LIMITATIONS</vt:lpstr>
      <vt:lpstr>CHAPTER - 2: LITERATURE REVIEW</vt:lpstr>
      <vt:lpstr>2.2. LITERATURE REVIEW</vt:lpstr>
      <vt:lpstr>CHAPTER - 3:  SYSTEM ANALYSIS</vt:lpstr>
      <vt:lpstr>3.1 System Analysis</vt:lpstr>
      <vt:lpstr>3.1 System Analysis</vt:lpstr>
      <vt:lpstr>3.1 System Analysis</vt:lpstr>
      <vt:lpstr>CHAPTER - 4:  SYSTEM DESIGN</vt:lpstr>
      <vt:lpstr>4.1 Design </vt:lpstr>
      <vt:lpstr>4.1 Design</vt:lpstr>
      <vt:lpstr>4.2. Algorithm Details</vt:lpstr>
      <vt:lpstr>Autoencoder</vt:lpstr>
      <vt:lpstr>PowerPoint Presentation</vt:lpstr>
      <vt:lpstr>Forward Diffusion Process</vt:lpstr>
      <vt:lpstr>UNet</vt:lpstr>
      <vt:lpstr>PowerPoint Presentation</vt:lpstr>
      <vt:lpstr>Reverse Diffusion Process</vt:lpstr>
      <vt:lpstr>PowerPoint Presentation</vt:lpstr>
      <vt:lpstr>PowerPoint Presentation</vt:lpstr>
      <vt:lpstr>CHAPTER - 5:  IMPLEMENTATION</vt:lpstr>
      <vt:lpstr>5.1 IMPLEMENTATION OF MODULES</vt:lpstr>
      <vt:lpstr>5.1 IMPLEMENTATION OF MODULES</vt:lpstr>
      <vt:lpstr>5.1 IMPLEMENTATION OF MODULES</vt:lpstr>
      <vt:lpstr>5.1 IMPLEMENTATION OF MODULES</vt:lpstr>
      <vt:lpstr>5.1 IMPLEMENTATION OF MODULES</vt:lpstr>
      <vt:lpstr>5.1 IMPLEMENTATION OF MODULES</vt:lpstr>
      <vt:lpstr>5.2 TESTING </vt:lpstr>
      <vt:lpstr>PowerPoint Presentation</vt:lpstr>
      <vt:lpstr>5.3 RESULT ANALYSIS</vt:lpstr>
      <vt:lpstr>CHAPTER - 6:  CONCLUSION AND FUTURE RECOMMENDATIONS</vt:lpstr>
      <vt:lpstr>6.1 CONCLUSION</vt:lpstr>
      <vt:lpstr>6.2 RECOMMENDATIONS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 DEFENSE “Text-to-Image Generation”</dc:title>
  <cp:lastModifiedBy>norden ghising</cp:lastModifiedBy>
  <cp:revision>37</cp:revision>
  <dcterms:modified xsi:type="dcterms:W3CDTF">2024-03-14T15:13:46Z</dcterms:modified>
</cp:coreProperties>
</file>